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7" r:id="rId2"/>
    <p:sldId id="343" r:id="rId3"/>
    <p:sldId id="342" r:id="rId4"/>
    <p:sldId id="341" r:id="rId5"/>
    <p:sldId id="344" r:id="rId6"/>
    <p:sldId id="345" r:id="rId7"/>
    <p:sldId id="346" r:id="rId8"/>
    <p:sldId id="347" r:id="rId9"/>
    <p:sldId id="348" r:id="rId10"/>
    <p:sldId id="334" r:id="rId11"/>
    <p:sldId id="324" r:id="rId12"/>
    <p:sldId id="282" r:id="rId13"/>
    <p:sldId id="326" r:id="rId14"/>
    <p:sldId id="327" r:id="rId15"/>
    <p:sldId id="328" r:id="rId16"/>
    <p:sldId id="329" r:id="rId17"/>
    <p:sldId id="330" r:id="rId18"/>
    <p:sldId id="331" r:id="rId19"/>
    <p:sldId id="349" r:id="rId20"/>
    <p:sldId id="335" r:id="rId21"/>
    <p:sldId id="333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2" r:id="rId34"/>
    <p:sldId id="361" r:id="rId35"/>
    <p:sldId id="363" r:id="rId36"/>
    <p:sldId id="364" r:id="rId37"/>
    <p:sldId id="365" r:id="rId38"/>
    <p:sldId id="272" r:id="rId39"/>
  </p:sldIdLst>
  <p:sldSz cx="14630400" cy="8229600"/>
  <p:notesSz cx="6858000" cy="91440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9">
          <p15:clr>
            <a:srgbClr val="A4A3A4"/>
          </p15:clr>
        </p15:guide>
        <p15:guide id="2" pos="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5AE6"/>
    <a:srgbClr val="663AB6"/>
    <a:srgbClr val="3C0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8" autoAdjust="0"/>
    <p:restoredTop sz="88047" autoAdjust="0"/>
  </p:normalViewPr>
  <p:slideViewPr>
    <p:cSldViewPr snapToGrid="0" snapToObjects="1" showGuides="1">
      <p:cViewPr varScale="1">
        <p:scale>
          <a:sx n="55" d="100"/>
          <a:sy n="55" d="100"/>
        </p:scale>
        <p:origin x="834" y="66"/>
      </p:cViewPr>
      <p:guideLst>
        <p:guide orient="horz" pos="739"/>
        <p:guide pos="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FA144-423A-4944-BDFC-B26751617F80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Reconsideration, Adjustment and Void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B3606-C5C8-4E4F-A87E-34B6AFC5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84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59DBD-E77D-4871-B3D3-CB56C1CEF037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E46E6-3AB7-484F-9FBF-FD47303B77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8046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 slide – indicate somehow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C1BA1E-C90A-48E8-B274-7384AD6AEA7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92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02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02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02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0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Further</a:t>
            </a:r>
            <a:r>
              <a:rPr lang="en-US" baseline="0" dirty="0" smtClean="0"/>
              <a:t> explain details of the scenario. What will happen if a reconsideration request is received for this scenario.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81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Address timely</a:t>
            </a:r>
            <a:r>
              <a:rPr lang="en-US" baseline="0" dirty="0" smtClean="0"/>
              <a:t> filing guidelines. We can’t override 2 years.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52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0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0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02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02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02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0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AFB9"/>
          </a:solidFill>
        </p:spPr>
        <p:txBody>
          <a:bodyPr>
            <a:normAutofit/>
          </a:bodyPr>
          <a:lstStyle>
            <a:lvl1pPr>
              <a:buFontTx/>
              <a:buNone/>
              <a:defRPr sz="18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528319" y="5194300"/>
            <a:ext cx="6484797" cy="72390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rgbClr val="FFFFFE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chemeClr val="bg1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300" y="2857500"/>
            <a:ext cx="6946900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00" y="4277360"/>
            <a:ext cx="6946900" cy="695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conduent_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09184" y="382115"/>
            <a:ext cx="2227872" cy="574648"/>
          </a:xfrm>
          <a:prstGeom prst="rect">
            <a:avLst/>
          </a:prstGeom>
        </p:spPr>
      </p:pic>
      <p:sp>
        <p:nvSpPr>
          <p:cNvPr id="8" name="Freeform 7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731000" y="0"/>
            <a:ext cx="7899400" cy="8229600"/>
          </a:xfrm>
          <a:prstGeom prst="rect">
            <a:avLst/>
          </a:prstGeom>
          <a:solidFill>
            <a:srgbClr val="284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656785"/>
            <a:ext cx="5745162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23558" y="3231380"/>
            <a:ext cx="5737542" cy="29260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799580"/>
            <a:ext cx="5732462" cy="50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" name="Picture 13" descr="conduent_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33984" y="470214"/>
            <a:ext cx="1529109" cy="394414"/>
          </a:xfrm>
          <a:prstGeom prst="rect">
            <a:avLst/>
          </a:prstGeom>
        </p:spPr>
      </p:pic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656785"/>
            <a:ext cx="5745162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23558" y="3231380"/>
            <a:ext cx="5737542" cy="29260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799580"/>
            <a:ext cx="5732462" cy="50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545660"/>
            <a:ext cx="12063365" cy="158476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3074740"/>
            <a:ext cx="3319780" cy="32308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185740"/>
            <a:ext cx="3314700" cy="88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4838" y="2132012"/>
            <a:ext cx="31877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008438" y="2130424"/>
            <a:ext cx="100457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932238" y="2185740"/>
            <a:ext cx="10121900" cy="660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03238" y="548065"/>
            <a:ext cx="12064924" cy="15748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2185981"/>
            <a:ext cx="3095942" cy="92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 b="1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4838" y="2135152"/>
            <a:ext cx="31877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008438" y="2133564"/>
            <a:ext cx="10045700" cy="3176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932238" y="2185980"/>
            <a:ext cx="10121900" cy="660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93697" y="3113080"/>
            <a:ext cx="3200400" cy="1066800"/>
          </a:xfrm>
          <a:prstGeom prst="rect">
            <a:avLst/>
          </a:prstGeom>
          <a:solidFill>
            <a:srgbClr val="284563"/>
          </a:solidFill>
          <a:ln>
            <a:noFill/>
          </a:ln>
        </p:spPr>
        <p:txBody>
          <a:bodyPr vert="horz" tIns="91440"/>
          <a:lstStyle>
            <a:lvl1pPr marL="114300" indent="0">
              <a:buFontTx/>
              <a:buNone/>
              <a:defRPr sz="2000">
                <a:solidFill>
                  <a:srgbClr val="FFFFFE"/>
                </a:solidFill>
              </a:defRPr>
            </a:lvl1pPr>
            <a:lvl2pPr>
              <a:buFontTx/>
              <a:buNone/>
              <a:defRPr sz="1800">
                <a:solidFill>
                  <a:srgbClr val="FFFFFE"/>
                </a:solidFill>
              </a:defRPr>
            </a:lvl2pPr>
            <a:lvl3pPr>
              <a:buFontTx/>
              <a:buNone/>
              <a:defRPr sz="1800">
                <a:solidFill>
                  <a:srgbClr val="FFFFFE"/>
                </a:solidFill>
              </a:defRPr>
            </a:lvl3pPr>
            <a:lvl4pPr>
              <a:buFontTx/>
              <a:buNone/>
              <a:defRPr sz="1800">
                <a:solidFill>
                  <a:srgbClr val="FFFFFE"/>
                </a:solidFill>
              </a:defRPr>
            </a:lvl4pPr>
            <a:lvl5pPr>
              <a:buFontTx/>
              <a:buNone/>
              <a:defRPr sz="1800">
                <a:solidFill>
                  <a:srgbClr val="FFFFF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3932238" y="3113080"/>
            <a:ext cx="10121900" cy="1066800"/>
          </a:xfrm>
          <a:prstGeom prst="rect">
            <a:avLst/>
          </a:prstGeom>
        </p:spPr>
        <p:txBody>
          <a:bodyPr vert="horz"/>
          <a:lstStyle>
            <a:lvl1pPr marL="177800" indent="-177800">
              <a:defRPr sz="2000">
                <a:solidFill>
                  <a:srgbClr val="141313"/>
                </a:solidFill>
              </a:defRPr>
            </a:lvl1pPr>
            <a:lvl2pPr>
              <a:defRPr sz="2000">
                <a:solidFill>
                  <a:srgbClr val="141313"/>
                </a:solidFill>
              </a:defRPr>
            </a:lvl2pPr>
            <a:lvl3pPr>
              <a:defRPr sz="2000">
                <a:solidFill>
                  <a:srgbClr val="141313"/>
                </a:solidFill>
              </a:defRPr>
            </a:lvl3pPr>
            <a:lvl4pPr>
              <a:defRPr sz="2000">
                <a:solidFill>
                  <a:srgbClr val="141313"/>
                </a:solidFill>
              </a:defRPr>
            </a:lvl4pPr>
            <a:lvl5pPr>
              <a:defRPr sz="20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593697" y="4332280"/>
            <a:ext cx="3200400" cy="1066800"/>
          </a:xfrm>
          <a:prstGeom prst="rect">
            <a:avLst/>
          </a:prstGeom>
          <a:solidFill>
            <a:srgbClr val="284563"/>
          </a:solidFill>
          <a:ln>
            <a:noFill/>
          </a:ln>
        </p:spPr>
        <p:txBody>
          <a:bodyPr vert="horz" tIns="91440"/>
          <a:lstStyle>
            <a:lvl1pPr marL="114300" indent="0">
              <a:buFontTx/>
              <a:buNone/>
              <a:defRPr sz="2000">
                <a:solidFill>
                  <a:srgbClr val="FFFFFE"/>
                </a:solidFill>
              </a:defRPr>
            </a:lvl1pPr>
            <a:lvl2pPr>
              <a:buFontTx/>
              <a:buNone/>
              <a:defRPr sz="1800">
                <a:solidFill>
                  <a:srgbClr val="FFFFFE"/>
                </a:solidFill>
              </a:defRPr>
            </a:lvl2pPr>
            <a:lvl3pPr>
              <a:buFontTx/>
              <a:buNone/>
              <a:defRPr sz="1800">
                <a:solidFill>
                  <a:srgbClr val="FFFFFE"/>
                </a:solidFill>
              </a:defRPr>
            </a:lvl3pPr>
            <a:lvl4pPr>
              <a:buFontTx/>
              <a:buNone/>
              <a:defRPr sz="1800">
                <a:solidFill>
                  <a:srgbClr val="FFFFFE"/>
                </a:solidFill>
              </a:defRPr>
            </a:lvl4pPr>
            <a:lvl5pPr>
              <a:buFontTx/>
              <a:buNone/>
              <a:defRPr sz="1800">
                <a:solidFill>
                  <a:srgbClr val="FFFFF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3944938" y="4332280"/>
            <a:ext cx="10109200" cy="1066800"/>
          </a:xfrm>
          <a:prstGeom prst="rect">
            <a:avLst/>
          </a:prstGeom>
        </p:spPr>
        <p:txBody>
          <a:bodyPr vert="horz"/>
          <a:lstStyle>
            <a:lvl1pPr marL="177800" indent="-177800">
              <a:defRPr sz="2000">
                <a:solidFill>
                  <a:srgbClr val="141313"/>
                </a:solidFill>
              </a:defRPr>
            </a:lvl1pPr>
            <a:lvl2pPr>
              <a:defRPr sz="2000">
                <a:solidFill>
                  <a:srgbClr val="141313"/>
                </a:solidFill>
              </a:defRPr>
            </a:lvl2pPr>
            <a:lvl3pPr>
              <a:defRPr sz="2000">
                <a:solidFill>
                  <a:srgbClr val="141313"/>
                </a:solidFill>
              </a:defRPr>
            </a:lvl3pPr>
            <a:lvl4pPr>
              <a:defRPr sz="2000">
                <a:solidFill>
                  <a:srgbClr val="141313"/>
                </a:solidFill>
              </a:defRPr>
            </a:lvl4pPr>
            <a:lvl5pPr>
              <a:defRPr sz="20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593697" y="5546401"/>
            <a:ext cx="3200400" cy="1066800"/>
          </a:xfrm>
          <a:prstGeom prst="rect">
            <a:avLst/>
          </a:prstGeom>
          <a:solidFill>
            <a:srgbClr val="284563"/>
          </a:solidFill>
          <a:ln>
            <a:noFill/>
          </a:ln>
        </p:spPr>
        <p:txBody>
          <a:bodyPr vert="horz" tIns="91440"/>
          <a:lstStyle>
            <a:lvl1pPr marL="114300" indent="0">
              <a:buFontTx/>
              <a:buNone/>
              <a:defRPr sz="2000">
                <a:solidFill>
                  <a:srgbClr val="FFFFFE"/>
                </a:solidFill>
              </a:defRPr>
            </a:lvl1pPr>
            <a:lvl2pPr>
              <a:buFontTx/>
              <a:buNone/>
              <a:defRPr sz="1800">
                <a:solidFill>
                  <a:srgbClr val="FFFFFE"/>
                </a:solidFill>
              </a:defRPr>
            </a:lvl2pPr>
            <a:lvl3pPr>
              <a:buFontTx/>
              <a:buNone/>
              <a:defRPr sz="1800">
                <a:solidFill>
                  <a:srgbClr val="FFFFFE"/>
                </a:solidFill>
              </a:defRPr>
            </a:lvl3pPr>
            <a:lvl4pPr>
              <a:buFontTx/>
              <a:buNone/>
              <a:defRPr sz="1800">
                <a:solidFill>
                  <a:srgbClr val="FFFFFE"/>
                </a:solidFill>
              </a:defRPr>
            </a:lvl4pPr>
            <a:lvl5pPr>
              <a:buFontTx/>
              <a:buNone/>
              <a:defRPr sz="1800">
                <a:solidFill>
                  <a:srgbClr val="FFFFF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3944938" y="5546401"/>
            <a:ext cx="10109200" cy="1066800"/>
          </a:xfrm>
          <a:prstGeom prst="rect">
            <a:avLst/>
          </a:prstGeom>
        </p:spPr>
        <p:txBody>
          <a:bodyPr vert="horz"/>
          <a:lstStyle>
            <a:lvl1pPr marL="177800" indent="-177800">
              <a:defRPr sz="2000">
                <a:solidFill>
                  <a:srgbClr val="141313"/>
                </a:solidFill>
              </a:defRPr>
            </a:lvl1pPr>
            <a:lvl2pPr>
              <a:defRPr sz="2000">
                <a:solidFill>
                  <a:srgbClr val="141313"/>
                </a:solidFill>
              </a:defRPr>
            </a:lvl2pPr>
            <a:lvl3pPr>
              <a:defRPr sz="2000">
                <a:solidFill>
                  <a:srgbClr val="141313"/>
                </a:solidFill>
              </a:defRPr>
            </a:lvl3pPr>
            <a:lvl4pPr>
              <a:defRPr sz="2000">
                <a:solidFill>
                  <a:srgbClr val="141313"/>
                </a:solidFill>
              </a:defRPr>
            </a:lvl4pPr>
            <a:lvl5pPr>
              <a:defRPr sz="20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008437" y="2130424"/>
            <a:ext cx="10034716" cy="528637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545660"/>
            <a:ext cx="12018802" cy="158476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3084320"/>
            <a:ext cx="3319780" cy="32308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185740"/>
            <a:ext cx="3314700" cy="88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4838" y="2132012"/>
            <a:ext cx="31877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110038" y="2185740"/>
            <a:ext cx="8120062" cy="660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rgbClr val="FFFFFE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545660"/>
            <a:ext cx="12041084" cy="15815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3074740"/>
            <a:ext cx="4492748" cy="410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185740"/>
            <a:ext cx="4487668" cy="88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04842" y="2130424"/>
            <a:ext cx="4360664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052956" y="2185740"/>
            <a:ext cx="4459032" cy="889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9578834" y="2185740"/>
            <a:ext cx="4475304" cy="889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052956" y="3074740"/>
            <a:ext cx="4459032" cy="41021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9578832" y="3074740"/>
            <a:ext cx="4475305" cy="41021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5151324" y="2128836"/>
            <a:ext cx="4360664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693474" y="2127248"/>
            <a:ext cx="4360664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545660"/>
            <a:ext cx="12041084" cy="15815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3074740"/>
            <a:ext cx="4492748" cy="410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185740"/>
            <a:ext cx="4487668" cy="88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04842" y="2130424"/>
            <a:ext cx="4360664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052956" y="2185740"/>
            <a:ext cx="4459032" cy="889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9578834" y="2185740"/>
            <a:ext cx="4475304" cy="889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22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052956" y="3074740"/>
            <a:ext cx="4459032" cy="41021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9578832" y="3074740"/>
            <a:ext cx="4475305" cy="41021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5151324" y="2128836"/>
            <a:ext cx="4360664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693474" y="2127248"/>
            <a:ext cx="4360664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545660"/>
            <a:ext cx="12063365" cy="158476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3074740"/>
            <a:ext cx="3319780" cy="32308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185740"/>
            <a:ext cx="3314700" cy="88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4838" y="2132012"/>
            <a:ext cx="31877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008438" y="2130424"/>
            <a:ext cx="10045700" cy="3176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932238" y="2241440"/>
            <a:ext cx="2540000" cy="127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72238" y="2241440"/>
            <a:ext cx="2540000" cy="127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9012238" y="2241440"/>
            <a:ext cx="2540000" cy="127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1552238" y="2241440"/>
            <a:ext cx="2626042" cy="127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545660"/>
            <a:ext cx="12063365" cy="158635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5786300"/>
            <a:ext cx="6697980" cy="17856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185740"/>
            <a:ext cx="13538201" cy="88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4838" y="2132012"/>
            <a:ext cx="134493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92138" y="5727700"/>
            <a:ext cx="65786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7404101" y="5786300"/>
            <a:ext cx="6650038" cy="1765300"/>
          </a:xfrm>
          <a:prstGeom prst="rect">
            <a:avLst/>
          </a:prstGeom>
        </p:spPr>
        <p:txBody>
          <a:bodyPr vert="horz"/>
          <a:lstStyle>
            <a:lvl1pPr marL="177800" indent="-177800">
              <a:tabLst/>
              <a:defRPr sz="2200">
                <a:solidFill>
                  <a:srgbClr val="141313"/>
                </a:solidFill>
              </a:defRPr>
            </a:lvl1pPr>
            <a:lvl2pPr marL="457200" indent="-279400">
              <a:defRPr sz="2200">
                <a:solidFill>
                  <a:srgbClr val="141313"/>
                </a:solidFill>
              </a:defRPr>
            </a:lvl2pPr>
            <a:lvl3pPr>
              <a:defRPr sz="2200">
                <a:solidFill>
                  <a:srgbClr val="141313"/>
                </a:solidFill>
              </a:defRPr>
            </a:lvl3pPr>
            <a:lvl4pPr>
              <a:defRPr sz="2200">
                <a:solidFill>
                  <a:srgbClr val="141313"/>
                </a:solidFill>
              </a:defRPr>
            </a:lvl4pPr>
            <a:lvl5pPr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7404100" y="5726112"/>
            <a:ext cx="6650038" cy="3176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duent_logo_black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2307" y="3204604"/>
            <a:ext cx="4845910" cy="12498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256415" y="7627621"/>
            <a:ext cx="10121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kern="1200" dirty="0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© 2017 Conduent Business Services, LLC. All rights reserved. Conduent and Conduent Agile Star are trademarks of Conduent Business Services, LLC in the United States and/or other countries.</a:t>
            </a:r>
            <a:endParaRPr lang="en-US" sz="900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2432916" y="233938"/>
            <a:ext cx="1815918" cy="802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Op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_new_10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0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5057141" y="2819400"/>
            <a:ext cx="5720080" cy="72390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400"/>
              </a:spcAft>
              <a:buFontTx/>
              <a:buNone/>
              <a:defRPr sz="24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chemeClr val="bg1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015865" y="3581400"/>
            <a:ext cx="5761355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4440" y="5003800"/>
            <a:ext cx="5758180" cy="695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8607896" y="7170957"/>
            <a:ext cx="5505360" cy="72390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r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rgbClr val="141313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chemeClr val="bg1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5176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onduent_logo_black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09184" y="388401"/>
            <a:ext cx="2253909" cy="581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11/09/2017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7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8854050" y="7170957"/>
            <a:ext cx="5303770" cy="72390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r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rgbClr val="141313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chemeClr val="bg1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5486400"/>
          </a:xfrm>
          <a:prstGeom prst="rect">
            <a:avLst/>
          </a:prstGeom>
          <a:solidFill>
            <a:srgbClr val="AAAFB9"/>
          </a:solidFill>
          <a:ln>
            <a:noFill/>
          </a:ln>
        </p:spPr>
        <p:txBody>
          <a:bodyPr>
            <a:normAutofit/>
          </a:bodyPr>
          <a:lstStyle>
            <a:lvl1pPr>
              <a:buFontTx/>
              <a:buNone/>
              <a:defRPr sz="18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6" name="Picture 5" descr="conduent_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09184" y="382115"/>
            <a:ext cx="2227872" cy="574648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15621" y="5232400"/>
            <a:ext cx="13576617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700" y="6591300"/>
            <a:ext cx="8907780" cy="695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>
          <a:xfrm>
            <a:off x="604838" y="548640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486400"/>
            <a:ext cx="14630400" cy="2743200"/>
          </a:xfrm>
          <a:prstGeom prst="rect">
            <a:avLst/>
          </a:prstGeom>
          <a:solidFill>
            <a:srgbClr val="284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8854050" y="7170957"/>
            <a:ext cx="5303770" cy="72390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r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rgbClr val="FFFFFE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chemeClr val="bg1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5486400"/>
          </a:xfrm>
          <a:prstGeom prst="rect">
            <a:avLst/>
          </a:prstGeom>
          <a:solidFill>
            <a:srgbClr val="AAAFB9"/>
          </a:solidFill>
        </p:spPr>
        <p:txBody>
          <a:bodyPr>
            <a:normAutofit/>
          </a:bodyPr>
          <a:lstStyle>
            <a:lvl1pPr>
              <a:buFontTx/>
              <a:buNone/>
              <a:defRPr sz="18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6" name="Picture 5" descr="conduent_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09184" y="382115"/>
            <a:ext cx="2227872" cy="574648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15621" y="5232400"/>
            <a:ext cx="13576617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FFFFF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700" y="6591300"/>
            <a:ext cx="8907780" cy="695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rgbClr val="FFFFFE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548640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07365" y="2882900"/>
            <a:ext cx="12103735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4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07365" y="1016000"/>
            <a:ext cx="12878435" cy="5562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ts val="654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conduent_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33984" y="470214"/>
            <a:ext cx="1529109" cy="394414"/>
          </a:xfrm>
          <a:prstGeom prst="rect">
            <a:avLst/>
          </a:prstGeom>
        </p:spPr>
      </p:pic>
      <p:sp>
        <p:nvSpPr>
          <p:cNvPr id="9" name="Freeform 8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ext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99" y="546778"/>
            <a:ext cx="12038685" cy="158032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5620" y="3731442"/>
            <a:ext cx="4196080" cy="4089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1800"/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698" y="2127098"/>
            <a:ext cx="12013286" cy="11368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6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4073353"/>
            <a:ext cx="4195762" cy="2522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41313"/>
                </a:solidFill>
              </a:defRPr>
            </a:lvl1pPr>
            <a:lvl2pPr marL="653110" indent="0">
              <a:buFontTx/>
              <a:buNone/>
              <a:defRPr sz="1800"/>
            </a:lvl2pPr>
            <a:lvl3pPr marL="1306221" indent="0">
              <a:buFontTx/>
              <a:buNone/>
              <a:defRPr sz="1800"/>
            </a:lvl3pPr>
            <a:lvl4pPr marL="1959331" indent="0">
              <a:buFontTx/>
              <a:buNone/>
              <a:defRPr sz="1800"/>
            </a:lvl4pPr>
            <a:lvl5pPr marL="2612441" indent="0"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5194162" y="3731442"/>
            <a:ext cx="4196080" cy="4089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1800"/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194480" y="4073353"/>
            <a:ext cx="4195762" cy="2522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41313"/>
                </a:solidFill>
              </a:defRPr>
            </a:lvl1pPr>
            <a:lvl2pPr marL="653110" indent="0">
              <a:buFontTx/>
              <a:buNone/>
              <a:defRPr sz="1800"/>
            </a:lvl2pPr>
            <a:lvl3pPr marL="1306221" indent="0">
              <a:buFontTx/>
              <a:buNone/>
              <a:defRPr sz="1800"/>
            </a:lvl3pPr>
            <a:lvl4pPr marL="1959331" indent="0">
              <a:buFontTx/>
              <a:buNone/>
              <a:defRPr sz="1800"/>
            </a:lvl4pPr>
            <a:lvl5pPr marL="2612441" indent="0"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9858335" y="3731442"/>
            <a:ext cx="4196080" cy="4089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1800"/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858653" y="4073353"/>
            <a:ext cx="4195762" cy="2522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41313"/>
                </a:solidFill>
              </a:defRPr>
            </a:lvl1pPr>
            <a:lvl2pPr marL="653110" indent="0">
              <a:buFontTx/>
              <a:buNone/>
              <a:defRPr sz="1800"/>
            </a:lvl2pPr>
            <a:lvl3pPr marL="1306221" indent="0">
              <a:buFontTx/>
              <a:buNone/>
              <a:defRPr sz="1800"/>
            </a:lvl3pPr>
            <a:lvl4pPr marL="1959331" indent="0">
              <a:buFontTx/>
              <a:buNone/>
              <a:defRPr sz="1800"/>
            </a:lvl4pPr>
            <a:lvl5pPr marL="2612441" indent="0"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 descr="conduent_logo_black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33984" y="464601"/>
            <a:ext cx="1529109" cy="394401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592138" y="3563332"/>
            <a:ext cx="4094162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283380" y="3561744"/>
            <a:ext cx="4094162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9960253" y="3560156"/>
            <a:ext cx="4094162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431800"/>
            <a:ext cx="13581063" cy="1371600"/>
          </a:xfrm>
          <a:prstGeom prst="rect">
            <a:avLst/>
          </a:prstGeom>
        </p:spPr>
        <p:txBody>
          <a:bodyPr vert="horz"/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0699" y="2082800"/>
            <a:ext cx="13542393" cy="42291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2000">
                <a:solidFill>
                  <a:srgbClr val="141313"/>
                </a:solidFill>
              </a:defRPr>
            </a:lvl1pPr>
            <a:lvl2pPr>
              <a:buFontTx/>
              <a:buNone/>
              <a:defRPr sz="2000">
                <a:solidFill>
                  <a:srgbClr val="141313"/>
                </a:solidFill>
              </a:defRPr>
            </a:lvl2pPr>
            <a:lvl3pPr>
              <a:buFontTx/>
              <a:buNone/>
              <a:defRPr sz="2000">
                <a:solidFill>
                  <a:srgbClr val="141313"/>
                </a:solidFill>
              </a:defRPr>
            </a:lvl3pPr>
            <a:lvl4pPr>
              <a:buFontTx/>
              <a:buNone/>
              <a:defRPr sz="2000">
                <a:solidFill>
                  <a:srgbClr val="141313"/>
                </a:solidFill>
              </a:defRPr>
            </a:lvl4pPr>
            <a:lvl5pPr>
              <a:buFontTx/>
              <a:buNone/>
              <a:defRPr sz="20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4838" y="2144712"/>
            <a:ext cx="134493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Text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300" y="546778"/>
            <a:ext cx="12038684" cy="153602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conduent_logo_black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33984" y="464601"/>
            <a:ext cx="1529109" cy="394401"/>
          </a:xfrm>
          <a:prstGeom prst="rect">
            <a:avLst/>
          </a:prstGeom>
        </p:spPr>
      </p:pic>
      <p:sp>
        <p:nvSpPr>
          <p:cNvPr id="26" name="Freeform 25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0699" y="2082800"/>
            <a:ext cx="13542393" cy="42291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2000">
                <a:solidFill>
                  <a:srgbClr val="141313"/>
                </a:solidFill>
              </a:defRPr>
            </a:lvl1pPr>
            <a:lvl2pPr>
              <a:buFontTx/>
              <a:buNone/>
              <a:defRPr sz="2000">
                <a:solidFill>
                  <a:srgbClr val="141313"/>
                </a:solidFill>
              </a:defRPr>
            </a:lvl2pPr>
            <a:lvl3pPr>
              <a:buFontTx/>
              <a:buNone/>
              <a:defRPr sz="2000">
                <a:solidFill>
                  <a:srgbClr val="141313"/>
                </a:solidFill>
              </a:defRPr>
            </a:lvl3pPr>
            <a:lvl4pPr>
              <a:buFontTx/>
              <a:buNone/>
              <a:defRPr sz="2000">
                <a:solidFill>
                  <a:srgbClr val="141313"/>
                </a:solidFill>
              </a:defRPr>
            </a:lvl4pPr>
            <a:lvl5pPr>
              <a:buFontTx/>
              <a:buNone/>
              <a:defRPr sz="20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4838" y="2144712"/>
            <a:ext cx="134493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77520" y="7627621"/>
            <a:ext cx="138519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000">
                <a:solidFill>
                  <a:srgbClr val="AAAFB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62715" y="7627621"/>
            <a:ext cx="751496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000">
                <a:solidFill>
                  <a:srgbClr val="AAAFB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4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000">
                <a:solidFill>
                  <a:srgbClr val="AAAFB9"/>
                </a:solidFill>
                <a:latin typeface="Arial"/>
                <a:cs typeface="Arial"/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conduent_logo_black.eps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533984" y="464601"/>
            <a:ext cx="1529109" cy="3944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9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8" r:id="rId16"/>
    <p:sldLayoutId id="2147483665" r:id="rId17"/>
    <p:sldLayoutId id="2147483666" r:id="rId18"/>
    <p:sldLayoutId id="2147483667" r:id="rId19"/>
    <p:sldLayoutId id="2147483670" r:id="rId20"/>
  </p:sldLayoutIdLst>
  <p:hf hdr="0"/>
  <p:txStyles>
    <p:titleStyle>
      <a:lvl1pPr algn="ctr" defTabSz="65311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65311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65311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65311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653110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653110" rtl="0" eaLnBrk="1" latinLnBrk="0" hangingPunct="1">
        <a:spcBef>
          <a:spcPct val="20000"/>
        </a:spcBef>
        <a:buFont typeface="Arial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MPRSupport@xerox.com" TargetMode="External"/><Relationship Id="rId2" Type="http://schemas.openxmlformats.org/officeDocument/2006/relationships/hyperlink" Target="mailto:HIPAA.Desk.NM@Conduent.com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mmedicaid.portal.conduent.com/static/index.htm" TargetMode="Externa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NMPRSupport@xerox.com" TargetMode="External"/><Relationship Id="rId2" Type="http://schemas.openxmlformats.org/officeDocument/2006/relationships/hyperlink" Target="mailto:HIPAA.Desk.NM@Conduent.com" TargetMode="Externa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d.state.nm.us/mad/billinginstructions.html" TargetMode="External"/><Relationship Id="rId2" Type="http://schemas.openxmlformats.org/officeDocument/2006/relationships/hyperlink" Target="http://www.hsd.state.nm.us/mad/policymanual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hsd.state.nm.us/mad/registers/2011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5865" y="3581400"/>
            <a:ext cx="6833235" cy="1371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Reconsideration, Adjustment and Void Workshop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Conduent </a:t>
            </a:r>
          </a:p>
          <a:p>
            <a:r>
              <a:rPr lang="en-US" dirty="0" smtClean="0"/>
              <a:t>Government Healthcare Solutions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5865" y="3581400"/>
            <a:ext cx="9493349" cy="1371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Completing </a:t>
            </a:r>
            <a:r>
              <a:rPr lang="en-US" dirty="0"/>
              <a:t>a Reconsideration </a:t>
            </a:r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Conduent </a:t>
            </a:r>
          </a:p>
          <a:p>
            <a:r>
              <a:rPr lang="en-US" dirty="0" smtClean="0"/>
              <a:t>Government Healthcare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0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4" y="1540042"/>
            <a:ext cx="10956925" cy="833269"/>
          </a:xfrm>
          <a:noFill/>
        </p:spPr>
        <p:txBody>
          <a:bodyPr/>
          <a:lstStyle/>
          <a:p>
            <a:r>
              <a:rPr lang="en-US" sz="3600" dirty="0" smtClean="0"/>
              <a:t>When to Complete a Reconsideration Request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77520" y="2411412"/>
            <a:ext cx="10457180" cy="4941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Proof </a:t>
            </a:r>
            <a:r>
              <a:rPr lang="en-US" sz="2000" dirty="0"/>
              <a:t>of timely filing for repeated untimely filing denials with extenuating circumstances </a:t>
            </a:r>
            <a:endParaRPr lang="en-US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Proof of non-duplicate service for an initial duplicate denial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Response to the fiscal agent’s requests for additional information regarding a previously denied claim (only when instructed by the fiscal agent)</a:t>
            </a:r>
          </a:p>
          <a:p>
            <a:pPr lvl="0"/>
            <a:endParaRPr lang="en-US" sz="2000" b="1" dirty="0"/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</p:spTree>
    <p:extLst>
      <p:ext uri="{BB962C8B-B14F-4D97-AF65-F5344CB8AC3E}">
        <p14:creationId xmlns:p14="http://schemas.microsoft.com/office/powerpoint/2010/main" val="402084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465069" y="1170781"/>
            <a:ext cx="9756775" cy="725488"/>
          </a:xfrm>
          <a:noFill/>
        </p:spPr>
        <p:txBody>
          <a:bodyPr/>
          <a:lstStyle/>
          <a:p>
            <a:r>
              <a:rPr lang="en-US" dirty="0" smtClean="0"/>
              <a:t>Reconsideration Request Form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065" y="2336067"/>
            <a:ext cx="7536455" cy="5291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10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49" y="2437788"/>
            <a:ext cx="8673657" cy="547809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75" y="1287379"/>
            <a:ext cx="9756775" cy="857334"/>
          </a:xfrm>
          <a:noFill/>
        </p:spPr>
        <p:txBody>
          <a:bodyPr/>
          <a:lstStyle/>
          <a:p>
            <a:r>
              <a:rPr lang="en-US" dirty="0" smtClean="0"/>
              <a:t>Reconsideration Request Form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180835" y="4933950"/>
            <a:ext cx="855663" cy="5651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98" y="4170496"/>
            <a:ext cx="13906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576" y="4933950"/>
            <a:ext cx="15621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09" y="5499100"/>
            <a:ext cx="2894387" cy="102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78738" y="5419725"/>
            <a:ext cx="2890838" cy="70167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79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314575" y="1179095"/>
            <a:ext cx="9756775" cy="965618"/>
          </a:xfrm>
          <a:noFill/>
        </p:spPr>
        <p:txBody>
          <a:bodyPr/>
          <a:lstStyle/>
          <a:p>
            <a:r>
              <a:rPr lang="en-US" dirty="0" smtClean="0"/>
              <a:t>Reconsideration Request Form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755" y="2686176"/>
            <a:ext cx="26765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48" y="2388696"/>
            <a:ext cx="9667588" cy="523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30512" y="5872552"/>
            <a:ext cx="1805704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Required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2715" y="6960110"/>
            <a:ext cx="1805704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Required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97274" y="5872550"/>
            <a:ext cx="1805704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Required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7105" y="6375503"/>
            <a:ext cx="1805704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Required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8132" y="6947819"/>
            <a:ext cx="1805704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Required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94422" y="2879271"/>
            <a:ext cx="1805704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Required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10845" y="3616127"/>
            <a:ext cx="1805704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Required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92690" y="3125492"/>
            <a:ext cx="410493" cy="17697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1192690" y="3302465"/>
            <a:ext cx="410493" cy="55988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4589" y="2870101"/>
            <a:ext cx="908101" cy="1061829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rgbClr val="C00000"/>
                </a:solidFill>
                <a:latin typeface="+mj-lt"/>
              </a:rPr>
              <a:t>Fill in the following: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+mj-lt"/>
              </a:rPr>
              <a:t> NPI 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+mj-lt"/>
              </a:rPr>
              <a:t>Or 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+mj-lt"/>
              </a:rPr>
              <a:t>NM Provider ID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78570" y="4424085"/>
            <a:ext cx="8432117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Required</a:t>
            </a:r>
          </a:p>
          <a:p>
            <a:endParaRPr lang="en-US" sz="1100" dirty="0" smtClean="0">
              <a:solidFill>
                <a:srgbClr val="C00000"/>
              </a:solidFill>
              <a:latin typeface="+mj-lt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Provide information regarding why this request needs to be reconsidered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498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4" y="1647823"/>
            <a:ext cx="13244762" cy="725488"/>
          </a:xfrm>
          <a:noFill/>
        </p:spPr>
        <p:txBody>
          <a:bodyPr/>
          <a:lstStyle/>
          <a:p>
            <a:r>
              <a:rPr lang="en-US" sz="3600" dirty="0" smtClean="0"/>
              <a:t>Which Scenarios Would be Considered Reconsiderations?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5472" y="2373311"/>
            <a:ext cx="9382127" cy="4941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r>
              <a:rPr lang="en-US" sz="2000" u="sng" kern="0" dirty="0" smtClean="0"/>
              <a:t>Scenario #1</a:t>
            </a: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r>
              <a:rPr lang="en-US" sz="2000" kern="0" dirty="0" smtClean="0"/>
              <a:t>Medicaid </a:t>
            </a:r>
            <a:r>
              <a:rPr lang="en-US" sz="2000" kern="0" dirty="0"/>
              <a:t>denied the claim for Exception code </a:t>
            </a:r>
            <a:r>
              <a:rPr lang="en-US" sz="2000" kern="0" dirty="0" smtClean="0"/>
              <a:t>0101- Service </a:t>
            </a:r>
            <a:r>
              <a:rPr lang="en-US" sz="2000" kern="0" dirty="0"/>
              <a:t>dates within </a:t>
            </a:r>
            <a:r>
              <a:rPr lang="en-US" sz="2000" kern="0" dirty="0" smtClean="0"/>
              <a:t>Centennial </a:t>
            </a:r>
            <a:r>
              <a:rPr lang="en-US" sz="2000" kern="0" dirty="0"/>
              <a:t>Care Enrollment Period. The patient was admitted on </a:t>
            </a:r>
            <a:r>
              <a:rPr lang="en-US" sz="2000" kern="0" dirty="0" smtClean="0"/>
              <a:t>09/03/17 </a:t>
            </a:r>
            <a:r>
              <a:rPr lang="en-US" sz="2000" kern="0" dirty="0"/>
              <a:t>and has not been discharged. The patient became eligible with Presbyterian Healthcare Services </a:t>
            </a:r>
            <a:r>
              <a:rPr lang="en-US" sz="2000" kern="0" dirty="0" smtClean="0"/>
              <a:t>Centennial Care </a:t>
            </a:r>
            <a:r>
              <a:rPr lang="en-US" sz="2000" kern="0" dirty="0"/>
              <a:t>after </a:t>
            </a:r>
            <a:r>
              <a:rPr lang="en-US" sz="2000" kern="0" dirty="0" smtClean="0"/>
              <a:t>the admission </a:t>
            </a:r>
            <a:r>
              <a:rPr lang="en-US" sz="2000" kern="0" dirty="0"/>
              <a:t>date. </a:t>
            </a:r>
            <a:endParaRPr lang="en-US" sz="2000" kern="0" dirty="0" smtClean="0"/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lang="en-US" sz="2000" kern="0" dirty="0"/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r>
              <a:rPr lang="en-US" sz="2000" kern="0" dirty="0" smtClean="0"/>
              <a:t>The </a:t>
            </a:r>
            <a:r>
              <a:rPr lang="en-US" sz="2000" kern="0" dirty="0"/>
              <a:t>provider would like us to override the 0101 </a:t>
            </a:r>
            <a:r>
              <a:rPr lang="en-US" sz="2000" kern="0" dirty="0" smtClean="0"/>
              <a:t>denial </a:t>
            </a:r>
            <a:r>
              <a:rPr lang="en-US" sz="2000" kern="0" dirty="0"/>
              <a:t>and reprocess the claim for payment. </a:t>
            </a:r>
            <a:endParaRPr lang="en-US" sz="2000" kern="0" dirty="0" smtClean="0"/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lang="en-US" sz="2000" kern="0" dirty="0"/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r>
              <a:rPr lang="en-US" sz="2000" b="1" kern="0" dirty="0" smtClean="0"/>
              <a:t>Reconsideration?</a:t>
            </a: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lang="en-US" sz="2000" b="1" kern="0" dirty="0" smtClean="0"/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r>
              <a:rPr lang="en-US" sz="2000" kern="0" dirty="0" smtClean="0">
                <a:solidFill>
                  <a:srgbClr val="FF0000"/>
                </a:solidFill>
              </a:rPr>
              <a:t>NO</a:t>
            </a:r>
            <a:r>
              <a:rPr lang="en-US" sz="2000" kern="0" dirty="0" smtClean="0"/>
              <a:t> </a:t>
            </a:r>
            <a:r>
              <a:rPr lang="en-US" sz="2000" kern="0" dirty="0"/>
              <a:t>– On the CMS-1500 if Box 18 is completed (Hospitalization Dates Related to Current Services), the system will bypass this edit. No Reconsideration is required.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</p:spTree>
    <p:extLst>
      <p:ext uri="{BB962C8B-B14F-4D97-AF65-F5344CB8AC3E}">
        <p14:creationId xmlns:p14="http://schemas.microsoft.com/office/powerpoint/2010/main" val="5230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4" y="1479884"/>
            <a:ext cx="13288830" cy="893427"/>
          </a:xfrm>
          <a:noFill/>
        </p:spPr>
        <p:txBody>
          <a:bodyPr/>
          <a:lstStyle/>
          <a:p>
            <a:r>
              <a:rPr lang="en-US" sz="3600" dirty="0"/>
              <a:t>Which Scenarios Would be Considered Reconsiderations?</a:t>
            </a:r>
            <a:endParaRPr lang="en-US" sz="3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625474" y="2373311"/>
            <a:ext cx="897255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/>
              <a:t>Scenario # 2</a:t>
            </a:r>
            <a:r>
              <a:rPr lang="en-US" sz="2000" dirty="0"/>
              <a:t>:</a:t>
            </a:r>
          </a:p>
          <a:p>
            <a:endParaRPr lang="en-US" sz="2000" dirty="0" smtClean="0"/>
          </a:p>
          <a:p>
            <a:r>
              <a:rPr lang="en-US" sz="2000" dirty="0" smtClean="0"/>
              <a:t>A Third Party Liability (TPL</a:t>
            </a:r>
            <a:r>
              <a:rPr lang="en-US" sz="2000" dirty="0"/>
              <a:t>)\SALUD retracted their payment on </a:t>
            </a:r>
            <a:r>
              <a:rPr lang="en-US" sz="2000" dirty="0" smtClean="0"/>
              <a:t>03/27/2017. </a:t>
            </a:r>
            <a:r>
              <a:rPr lang="en-US" sz="2000" dirty="0"/>
              <a:t>Per the Medicaid Web Portal, the patient is Medicaid eligible on DOS. The provider attached the claim form and the </a:t>
            </a:r>
            <a:r>
              <a:rPr lang="en-US" sz="2000" dirty="0" smtClean="0"/>
              <a:t>TPL\CCO </a:t>
            </a:r>
            <a:r>
              <a:rPr lang="en-US" sz="2000" dirty="0"/>
              <a:t>retraction EOB for proof of timely filing</a:t>
            </a:r>
            <a:r>
              <a:rPr lang="en-US" sz="2000" dirty="0" smtClean="0"/>
              <a:t>. </a:t>
            </a:r>
          </a:p>
          <a:p>
            <a:endParaRPr lang="en-US" sz="2000" dirty="0"/>
          </a:p>
          <a:p>
            <a:r>
              <a:rPr lang="en-US" sz="2000" dirty="0"/>
              <a:t>The provider would like </a:t>
            </a:r>
            <a:r>
              <a:rPr lang="en-US" sz="2000" dirty="0" smtClean="0"/>
              <a:t>the 2 year timely </a:t>
            </a:r>
            <a:r>
              <a:rPr lang="en-US" sz="2000" dirty="0"/>
              <a:t>filing limit </a:t>
            </a:r>
            <a:r>
              <a:rPr lang="en-US" sz="2000" dirty="0" smtClean="0"/>
              <a:t>overridden. </a:t>
            </a:r>
          </a:p>
          <a:p>
            <a:endParaRPr lang="en-US" sz="2000" dirty="0"/>
          </a:p>
          <a:p>
            <a:r>
              <a:rPr lang="en-US" sz="2000" b="1" dirty="0"/>
              <a:t>Reconsideration</a:t>
            </a:r>
            <a:r>
              <a:rPr lang="en-US" sz="2000" b="1" dirty="0" smtClean="0"/>
              <a:t>?</a:t>
            </a:r>
          </a:p>
          <a:p>
            <a:endParaRPr lang="en-US" sz="2000" b="1" dirty="0" smtClean="0"/>
          </a:p>
          <a:p>
            <a:r>
              <a:rPr lang="en-US" sz="2000" dirty="0" smtClean="0">
                <a:solidFill>
                  <a:srgbClr val="00B050"/>
                </a:solidFill>
              </a:rPr>
              <a:t>YES</a:t>
            </a:r>
            <a:r>
              <a:rPr lang="en-US" sz="2000" dirty="0" smtClean="0"/>
              <a:t> </a:t>
            </a:r>
            <a:r>
              <a:rPr lang="en-US" sz="2000" dirty="0"/>
              <a:t>– Since the payment to primary payer was recently retracted and provider is submitting within 90 days from the date on the Retraction EOB, this can be reconsidered for timely filing.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</p:spTree>
    <p:extLst>
      <p:ext uri="{BB962C8B-B14F-4D97-AF65-F5344CB8AC3E}">
        <p14:creationId xmlns:p14="http://schemas.microsoft.com/office/powerpoint/2010/main" val="27788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25474" y="2373311"/>
            <a:ext cx="897255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/>
              <a:t>Scenario # 3</a:t>
            </a:r>
            <a:r>
              <a:rPr lang="en-US" sz="2000" dirty="0"/>
              <a:t>: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provider submitted a claim (DOS </a:t>
            </a:r>
            <a:r>
              <a:rPr lang="en-US" sz="2000" dirty="0" smtClean="0"/>
              <a:t>08/30/16) </a:t>
            </a:r>
            <a:r>
              <a:rPr lang="en-US" sz="2000" dirty="0"/>
              <a:t>on </a:t>
            </a:r>
            <a:r>
              <a:rPr lang="en-US" sz="2000" dirty="0" smtClean="0"/>
              <a:t>09/12/2016, </a:t>
            </a:r>
            <a:r>
              <a:rPr lang="en-US" sz="2000" dirty="0"/>
              <a:t>the claim denied on </a:t>
            </a:r>
            <a:r>
              <a:rPr lang="en-US" sz="2000" dirty="0" smtClean="0"/>
              <a:t>10/19/2016 </a:t>
            </a:r>
            <a:r>
              <a:rPr lang="en-US" sz="2000" dirty="0"/>
              <a:t>for missing Prior Authorization number. The provider resubmitted the claim with Prior Authorization number and a Reconsideration form on </a:t>
            </a:r>
            <a:r>
              <a:rPr lang="en-US" sz="2000" dirty="0" smtClean="0"/>
              <a:t>3/15/17, </a:t>
            </a:r>
            <a:r>
              <a:rPr lang="en-US" sz="2000" dirty="0"/>
              <a:t>asking for timely filing to be overridden.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provider would like timely filing to be overridden. </a:t>
            </a:r>
          </a:p>
          <a:p>
            <a:endParaRPr lang="en-US" sz="2000" dirty="0" smtClean="0"/>
          </a:p>
          <a:p>
            <a:r>
              <a:rPr lang="en-US" sz="2000" b="1" dirty="0" smtClean="0"/>
              <a:t>Reconsideration?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NO</a:t>
            </a:r>
            <a:r>
              <a:rPr lang="en-US" sz="2000" dirty="0" smtClean="0"/>
              <a:t> </a:t>
            </a:r>
            <a:r>
              <a:rPr lang="en-US" sz="2000" dirty="0"/>
              <a:t>– The provider did not re-submit the corrected claim within the (one time) 90 day timely filing grace period . 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4" y="1479884"/>
            <a:ext cx="13288830" cy="893427"/>
          </a:xfrm>
          <a:noFill/>
        </p:spPr>
        <p:txBody>
          <a:bodyPr/>
          <a:lstStyle/>
          <a:p>
            <a:r>
              <a:rPr lang="en-US" sz="3600" dirty="0"/>
              <a:t>Which Scenarios Would be Considered Reconsiderations?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950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4" y="1647823"/>
            <a:ext cx="13552806" cy="725488"/>
          </a:xfrm>
          <a:noFill/>
        </p:spPr>
        <p:txBody>
          <a:bodyPr/>
          <a:lstStyle/>
          <a:p>
            <a:r>
              <a:rPr lang="en-US" sz="3600" dirty="0"/>
              <a:t>Which Scenarios Would be Considered Reconsiderations?</a:t>
            </a:r>
            <a:endParaRPr lang="en-US" sz="3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625474" y="2373311"/>
            <a:ext cx="897255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/>
              <a:t>Scenario # 4</a:t>
            </a:r>
            <a:r>
              <a:rPr lang="en-US" sz="2000" dirty="0"/>
              <a:t>: 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provider submitted a claim with dates of service </a:t>
            </a:r>
            <a:r>
              <a:rPr lang="en-US" sz="2000" dirty="0" smtClean="0"/>
              <a:t>12/24/2016 </a:t>
            </a:r>
            <a:r>
              <a:rPr lang="en-US" sz="2000" dirty="0"/>
              <a:t>and attached an EOB payment </a:t>
            </a:r>
            <a:r>
              <a:rPr lang="en-US" sz="2000" dirty="0" smtClean="0"/>
              <a:t>from the </a:t>
            </a:r>
            <a:r>
              <a:rPr lang="en-US" sz="2000" dirty="0"/>
              <a:t>primary payer </a:t>
            </a:r>
            <a:r>
              <a:rPr lang="en-US" sz="2000" dirty="0" smtClean="0"/>
              <a:t>dated 3/14/2017. </a:t>
            </a:r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provider is requesting to override timely </a:t>
            </a:r>
            <a:r>
              <a:rPr lang="en-US" sz="2000" dirty="0" smtClean="0"/>
              <a:t>filing. </a:t>
            </a:r>
          </a:p>
          <a:p>
            <a:endParaRPr lang="en-US" sz="2000" dirty="0" smtClean="0"/>
          </a:p>
          <a:p>
            <a:r>
              <a:rPr lang="en-US" sz="2000" b="1" dirty="0" smtClean="0"/>
              <a:t>Reconsideration?</a:t>
            </a:r>
          </a:p>
          <a:p>
            <a:endParaRPr lang="en-US" sz="2000" b="1" dirty="0" smtClean="0"/>
          </a:p>
          <a:p>
            <a:r>
              <a:rPr lang="en-US" sz="2000" dirty="0" smtClean="0">
                <a:solidFill>
                  <a:srgbClr val="00B050"/>
                </a:solidFill>
              </a:rPr>
              <a:t>YES</a:t>
            </a:r>
            <a:r>
              <a:rPr lang="en-US" sz="2000" dirty="0" smtClean="0"/>
              <a:t> </a:t>
            </a:r>
            <a:r>
              <a:rPr lang="en-US" sz="2000" dirty="0"/>
              <a:t>– The provider can submit a reconsideration due to receiving the EOB with a payment from primary payer and submitting to NM Medicaid within 90 days of the payment date </a:t>
            </a:r>
            <a:r>
              <a:rPr lang="en-US" sz="2000" dirty="0" smtClean="0"/>
              <a:t>of that primary payer </a:t>
            </a:r>
            <a:r>
              <a:rPr lang="en-US" sz="2000" dirty="0"/>
              <a:t>EOB. 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</p:spTree>
    <p:extLst>
      <p:ext uri="{BB962C8B-B14F-4D97-AF65-F5344CB8AC3E}">
        <p14:creationId xmlns:p14="http://schemas.microsoft.com/office/powerpoint/2010/main" val="138659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4" y="1552074"/>
            <a:ext cx="10956925" cy="821237"/>
          </a:xfrm>
          <a:noFill/>
        </p:spPr>
        <p:txBody>
          <a:bodyPr/>
          <a:lstStyle/>
          <a:p>
            <a:r>
              <a:rPr lang="en-US" sz="3600" dirty="0" smtClean="0"/>
              <a:t>Remittance Advice EOB Code</a:t>
            </a:r>
          </a:p>
        </p:txBody>
      </p:sp>
      <p:sp>
        <p:nvSpPr>
          <p:cNvPr id="2" name="Rectangle 1"/>
          <p:cNvSpPr/>
          <p:nvPr/>
        </p:nvSpPr>
        <p:spPr>
          <a:xfrm>
            <a:off x="625474" y="2373311"/>
            <a:ext cx="89725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following EOB code will be on Providers Remittance Advices if any reconsideration has denied.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0879 </a:t>
            </a:r>
            <a:r>
              <a:rPr lang="en-US" sz="2000" dirty="0"/>
              <a:t>(Reconsideration Request) - Your request for reconsideration has been reviewed and denied.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If </a:t>
            </a:r>
            <a:r>
              <a:rPr lang="en-US" sz="2000" dirty="0"/>
              <a:t>a submitted Reconsideration processes and pays, the claim will </a:t>
            </a:r>
            <a:r>
              <a:rPr lang="en-US" sz="2000" dirty="0" smtClean="0"/>
              <a:t>have </a:t>
            </a:r>
            <a:r>
              <a:rPr lang="en-US" sz="2000" dirty="0"/>
              <a:t>a “Paid” status reflected on their Remittance Advice. 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</p:spTree>
    <p:extLst>
      <p:ext uri="{BB962C8B-B14F-4D97-AF65-F5344CB8AC3E}">
        <p14:creationId xmlns:p14="http://schemas.microsoft.com/office/powerpoint/2010/main" val="182876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11/09/2017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4525" y="1266827"/>
            <a:ext cx="6899275" cy="725488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54">
              <a:defRPr/>
            </a:pPr>
            <a:r>
              <a:rPr lang="en-US" altLang="en-US" sz="4400" dirty="0">
                <a:solidFill>
                  <a:schemeClr val="tx1"/>
                </a:solidFill>
                <a:cs typeface="Arial" pitchFamily="34" charset="0"/>
              </a:rPr>
              <a:t>Resources</a:t>
            </a:r>
            <a:endParaRPr lang="en-US" sz="4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44525" y="2228398"/>
            <a:ext cx="7620000" cy="33056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>
                <a:latin typeface="Arial" pitchFamily="34" charset="0"/>
              </a:rPr>
              <a:t>When online use: </a:t>
            </a:r>
            <a:r>
              <a:rPr lang="en-US" sz="2000" kern="0" dirty="0">
                <a:solidFill>
                  <a:srgbClr val="C00000"/>
                </a:solidFill>
                <a:latin typeface="Arial" pitchFamily="34" charset="0"/>
              </a:rPr>
              <a:t>Ask Service Representative</a:t>
            </a: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 smtClean="0">
                <a:latin typeface="Arial" pitchFamily="34" charset="0"/>
                <a:hlinkClick r:id="rId2"/>
              </a:rPr>
              <a:t>HIPAA.Desk.NM@Conduent.com</a:t>
            </a:r>
            <a:endParaRPr lang="en-US" sz="2000" kern="0" dirty="0">
              <a:latin typeface="Arial" pitchFamily="34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 smtClean="0">
                <a:latin typeface="Arial" pitchFamily="34" charset="0"/>
                <a:hlinkClick r:id="rId3"/>
              </a:rPr>
              <a:t>NMProviderSupport@Conduent.com</a:t>
            </a:r>
            <a:endParaRPr lang="en-US" sz="2000" kern="0" dirty="0">
              <a:latin typeface="Arial" pitchFamily="34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endParaRPr lang="en-US" sz="2000" kern="0" dirty="0">
              <a:latin typeface="Arial" pitchFamily="34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>
                <a:latin typeface="Arial" pitchFamily="34" charset="0"/>
              </a:rPr>
              <a:t>Call Center </a:t>
            </a:r>
            <a:r>
              <a:rPr lang="en-US" sz="2000" u="sng" kern="0" dirty="0">
                <a:latin typeface="Arial" pitchFamily="34" charset="0"/>
              </a:rPr>
              <a:t>505-246-0710</a:t>
            </a:r>
            <a:r>
              <a:rPr lang="en-US" sz="2000" kern="0" dirty="0">
                <a:latin typeface="Arial" pitchFamily="34" charset="0"/>
              </a:rPr>
              <a:t> or </a:t>
            </a:r>
            <a:r>
              <a:rPr lang="en-US" sz="2000" u="sng" kern="0" dirty="0">
                <a:latin typeface="Arial" pitchFamily="34" charset="0"/>
              </a:rPr>
              <a:t>800-299-7304</a:t>
            </a:r>
            <a:endParaRPr lang="en-US" sz="2000" kern="0" dirty="0">
              <a:latin typeface="Arial" pitchFamily="34" charset="0"/>
            </a:endParaRP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lang="en-US" sz="2000" kern="0" dirty="0">
              <a:latin typeface="Arial" pitchFamily="34" charset="0"/>
            </a:endParaRP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r>
              <a:rPr lang="en-US" sz="2000" kern="0" dirty="0">
                <a:latin typeface="Arial" pitchFamily="34" charset="0"/>
              </a:rPr>
              <a:t>New Mexico Web Portal </a:t>
            </a:r>
          </a:p>
          <a:p>
            <a:pPr marL="801688" lvl="2" indent="-342900">
              <a:lnSpc>
                <a:spcPct val="90000"/>
              </a:lnSpc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</a:rPr>
              <a:t>Provider Information section </a:t>
            </a:r>
          </a:p>
          <a:p>
            <a:pPr marL="801688" lvl="2" indent="-342900">
              <a:lnSpc>
                <a:spcPct val="90000"/>
              </a:lnSpc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</a:rPr>
              <a:t>Links and FAQ section </a:t>
            </a:r>
          </a:p>
          <a:p>
            <a:pPr marL="801688" lvl="2" indent="-342900">
              <a:lnSpc>
                <a:spcPct val="90000"/>
              </a:lnSpc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</a:rPr>
              <a:t>Provider Login section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000" strike="sngStrike" kern="0" dirty="0"/>
          </a:p>
        </p:txBody>
      </p:sp>
    </p:spTree>
    <p:extLst>
      <p:ext uri="{BB962C8B-B14F-4D97-AF65-F5344CB8AC3E}">
        <p14:creationId xmlns:p14="http://schemas.microsoft.com/office/powerpoint/2010/main" val="126990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When </a:t>
            </a:r>
            <a:r>
              <a:rPr lang="en-US" dirty="0" smtClean="0"/>
              <a:t>is it Necessary to Fill Out an Adjustment Form for a Claim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Conduent </a:t>
            </a:r>
          </a:p>
          <a:p>
            <a:r>
              <a:rPr lang="en-US" dirty="0" smtClean="0"/>
              <a:t>Government Healthcare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4" y="1455821"/>
            <a:ext cx="10956925" cy="917490"/>
          </a:xfrm>
          <a:noFill/>
        </p:spPr>
        <p:txBody>
          <a:bodyPr/>
          <a:lstStyle/>
          <a:p>
            <a:r>
              <a:rPr lang="en-US" sz="4400" dirty="0" smtClean="0"/>
              <a:t>Adjustments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10895" y="2411412"/>
            <a:ext cx="8155306" cy="4941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Claims paid incorrectly must be adjusted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 NOT resubmit a denied claim with an adjustment sheet attached</a:t>
            </a: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</p:spTree>
    <p:extLst>
      <p:ext uri="{BB962C8B-B14F-4D97-AF65-F5344CB8AC3E}">
        <p14:creationId xmlns:p14="http://schemas.microsoft.com/office/powerpoint/2010/main" val="33923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4" y="1455821"/>
            <a:ext cx="10956925" cy="917490"/>
          </a:xfrm>
          <a:noFill/>
        </p:spPr>
        <p:txBody>
          <a:bodyPr/>
          <a:lstStyle/>
          <a:p>
            <a:r>
              <a:rPr lang="en-US" sz="4400" dirty="0" smtClean="0"/>
              <a:t>Adjustments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10895" y="2411412"/>
            <a:ext cx="8155306" cy="4941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Adjustments will not be considered unless submitted on the   adjustment request form with the below included.</a:t>
            </a:r>
          </a:p>
          <a:p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Corrected claim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TCN indicated on claim form for timely filing review</a:t>
            </a:r>
          </a:p>
          <a:p>
            <a:pPr marL="512763" lvl="1" indent="-285750" algn="just">
              <a:buFont typeface="Wingdings" pitchFamily="2" charset="2"/>
              <a:buChar char="§"/>
            </a:pPr>
            <a:endParaRPr lang="en-US" sz="1400" dirty="0"/>
          </a:p>
          <a:p>
            <a:pPr marL="512763" lvl="1" indent="-285750" algn="just">
              <a:buFont typeface="Wingdings" pitchFamily="2" charset="2"/>
              <a:buChar char="q"/>
            </a:pPr>
            <a:r>
              <a:rPr lang="en-US" sz="1400" dirty="0"/>
              <a:t>CMS 1500 form:  Put the TCN in block 22 on the paper form.  Leave the “Code” blank, and put the TCN in the “Original Reference No.” field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US" sz="1400" dirty="0"/>
          </a:p>
          <a:p>
            <a:pPr marL="512763" lvl="1" indent="-285750" algn="just">
              <a:buFont typeface="Wingdings" pitchFamily="2" charset="2"/>
              <a:buChar char="q"/>
            </a:pPr>
            <a:r>
              <a:rPr lang="en-US" sz="1400" dirty="0"/>
              <a:t>UB Form:  Put the TCN in Form Locator 64 “Document Control Number” (DCN) matching the appropriate payer line, using a paper form</a:t>
            </a:r>
          </a:p>
          <a:p>
            <a:pPr marL="512763" lvl="1" indent="-285750" algn="just">
              <a:buFont typeface="Wingdings" pitchFamily="2" charset="2"/>
              <a:buChar char="q"/>
            </a:pPr>
            <a:endParaRPr lang="en-US" sz="1400" dirty="0"/>
          </a:p>
          <a:p>
            <a:pPr marL="512763" lvl="1" indent="-285750" algn="just">
              <a:buFont typeface="Wingdings" pitchFamily="2" charset="2"/>
              <a:buChar char="q"/>
            </a:pPr>
            <a:r>
              <a:rPr lang="en-US" sz="1400" dirty="0"/>
              <a:t>Dental Claim Form:  Enter the TCN number in Box 35 beginning on the left side</a:t>
            </a: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</p:spTree>
    <p:extLst>
      <p:ext uri="{BB962C8B-B14F-4D97-AF65-F5344CB8AC3E}">
        <p14:creationId xmlns:p14="http://schemas.microsoft.com/office/powerpoint/2010/main" val="204119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4" y="1455821"/>
            <a:ext cx="10956925" cy="917490"/>
          </a:xfrm>
          <a:noFill/>
        </p:spPr>
        <p:txBody>
          <a:bodyPr/>
          <a:lstStyle/>
          <a:p>
            <a:r>
              <a:rPr lang="en-US" sz="4400" dirty="0" smtClean="0"/>
              <a:t>Adjustments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10895" y="2411412"/>
            <a:ext cx="8155306" cy="4941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Requests to adjust a claim must be submitted within 90 days from the date on the RA for the paid claim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endParaRPr lang="en-US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dirty="0"/>
              <a:t>Always fill out the corrected claim (replacement claim) exactly as the claim was originally filed with the exception of the information  being changed</a:t>
            </a: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</p:spTree>
    <p:extLst>
      <p:ext uri="{BB962C8B-B14F-4D97-AF65-F5344CB8AC3E}">
        <p14:creationId xmlns:p14="http://schemas.microsoft.com/office/powerpoint/2010/main" val="39808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5865" y="3581400"/>
            <a:ext cx="8468781" cy="1371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Completing an Adjustment Form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Conduent </a:t>
            </a:r>
          </a:p>
          <a:p>
            <a:r>
              <a:rPr lang="en-US" dirty="0" smtClean="0"/>
              <a:t>Government Healthcare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3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6485" y="1229823"/>
            <a:ext cx="12038684" cy="1536022"/>
          </a:xfrm>
        </p:spPr>
        <p:txBody>
          <a:bodyPr/>
          <a:lstStyle/>
          <a:p>
            <a:r>
              <a:rPr lang="en-US" sz="4400" dirty="0" smtClean="0"/>
              <a:t>Adjustment Request Form</a:t>
            </a:r>
            <a:endParaRPr lang="en-US" sz="4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50" y="2261637"/>
            <a:ext cx="6431096" cy="5771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98" y="3489543"/>
            <a:ext cx="1816406" cy="64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913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E39-5571-0247-86B7-EF41C2ABA1D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2, 2017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37" y="366943"/>
            <a:ext cx="9953625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922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4" y="1455821"/>
            <a:ext cx="10956925" cy="917490"/>
          </a:xfrm>
          <a:noFill/>
        </p:spPr>
        <p:txBody>
          <a:bodyPr/>
          <a:lstStyle/>
          <a:p>
            <a:r>
              <a:rPr lang="en-US" sz="4400" dirty="0" smtClean="0"/>
              <a:t>Adjustments – Filing Guidelines Recap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10895" y="2411412"/>
            <a:ext cx="8155306" cy="4941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Complete Adjustment form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Fill out corrected claim (CMS1500, UB04, or ADA 2006)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Complete all information as it was on the claim previously submitted, with the exception of the changes being made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Mail to </a:t>
            </a:r>
            <a:r>
              <a:rPr lang="en-US" dirty="0" smtClean="0"/>
              <a:t>Conduent </a:t>
            </a:r>
            <a:r>
              <a:rPr lang="en-US" dirty="0"/>
              <a:t>PO Box 27460 Albuquerque, NM 87125-7460, Attn: Claims Adjustment (keep a copy for your files)</a:t>
            </a: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</p:spTree>
    <p:extLst>
      <p:ext uri="{BB962C8B-B14F-4D97-AF65-F5344CB8AC3E}">
        <p14:creationId xmlns:p14="http://schemas.microsoft.com/office/powerpoint/2010/main" val="25996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5865" y="3581400"/>
            <a:ext cx="8468781" cy="1371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Completing a Void Form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Conduent </a:t>
            </a:r>
          </a:p>
          <a:p>
            <a:r>
              <a:rPr lang="en-US" dirty="0" smtClean="0"/>
              <a:t>Government Healthcare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7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447675"/>
            <a:ext cx="9182100" cy="733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48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E39-5571-0247-86B7-EF41C2ABA1D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7520" y="1501792"/>
            <a:ext cx="12038684" cy="819314"/>
          </a:xfrm>
        </p:spPr>
        <p:txBody>
          <a:bodyPr/>
          <a:lstStyle/>
          <a:p>
            <a:r>
              <a:rPr lang="en-US" sz="4400" dirty="0" smtClean="0"/>
              <a:t>Web Portal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Providers will have the ability to verify and perform eligibilities inquires by Date Ranges. Visit </a:t>
            </a:r>
            <a:r>
              <a:rPr lang="en-US" b="1" u="sng" dirty="0">
                <a:hlinkClick r:id="rId2"/>
              </a:rPr>
              <a:t>https://</a:t>
            </a:r>
            <a:r>
              <a:rPr lang="en-US" b="1" u="sng" dirty="0" smtClean="0">
                <a:hlinkClick r:id="rId2"/>
              </a:rPr>
              <a:t>nmmedicaid.portal.conduent.com/static/index.htm</a:t>
            </a:r>
            <a:r>
              <a:rPr lang="en-US" b="1" u="sng" dirty="0" smtClean="0"/>
              <a:t> </a:t>
            </a:r>
            <a:r>
              <a:rPr lang="en-US" dirty="0" smtClean="0"/>
              <a:t> </a:t>
            </a:r>
            <a:r>
              <a:rPr lang="en-US" dirty="0"/>
              <a:t>to utilize this new feature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You may need to re-bookmark the New Mexico Medicaid Web Portal address to</a:t>
            </a:r>
            <a:r>
              <a:rPr lang="en-US"/>
              <a:t>:</a:t>
            </a:r>
            <a:r>
              <a:rPr lang="en-US" kern="0">
                <a:cs typeface="Arial" pitchFamily="34" charset="0"/>
              </a:rPr>
              <a:t> </a:t>
            </a:r>
            <a:r>
              <a:rPr lang="en-US" b="1" kern="0">
                <a:solidFill>
                  <a:schemeClr val="tx2"/>
                </a:solidFill>
                <a:cs typeface="Arial" pitchFamily="34" charset="0"/>
                <a:hlinkClick r:id="rId2"/>
              </a:rPr>
              <a:t>https://</a:t>
            </a:r>
            <a:r>
              <a:rPr lang="en-US" b="1" kern="0" smtClean="0">
                <a:solidFill>
                  <a:schemeClr val="tx2"/>
                </a:solidFill>
                <a:cs typeface="Arial" pitchFamily="34" charset="0"/>
                <a:hlinkClick r:id="rId2"/>
              </a:rPr>
              <a:t>nmmedicaid.portal.conduent.com/static/index.htm</a:t>
            </a:r>
            <a:r>
              <a:rPr lang="en-US" b="1" kern="0" smtClean="0">
                <a:solidFill>
                  <a:schemeClr val="tx2"/>
                </a:solidFill>
                <a:cs typeface="Arial" pitchFamily="34" charset="0"/>
              </a:rPr>
              <a:t> </a:t>
            </a:r>
            <a:endParaRPr lang="en-US" b="1" kern="0" dirty="0">
              <a:solidFill>
                <a:schemeClr val="tx2"/>
              </a:solidFill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40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4" y="1455821"/>
            <a:ext cx="10956925" cy="917490"/>
          </a:xfrm>
          <a:noFill/>
        </p:spPr>
        <p:txBody>
          <a:bodyPr/>
          <a:lstStyle/>
          <a:p>
            <a:r>
              <a:rPr lang="en-US" sz="4400" dirty="0" smtClean="0"/>
              <a:t>Voids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10895" y="2411412"/>
            <a:ext cx="8155306" cy="4941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There is no time limit on when a claim can be voided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If the intent is to have a previously paid claim adjusted, you will have to adhere to the claim adjustment timely filing guidelines</a:t>
            </a: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</p:spTree>
    <p:extLst>
      <p:ext uri="{BB962C8B-B14F-4D97-AF65-F5344CB8AC3E}">
        <p14:creationId xmlns:p14="http://schemas.microsoft.com/office/powerpoint/2010/main" val="323283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5865" y="3581400"/>
            <a:ext cx="8468781" cy="1371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Request Form Instructions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Conduent </a:t>
            </a:r>
          </a:p>
          <a:p>
            <a:r>
              <a:rPr lang="en-US" dirty="0" smtClean="0"/>
              <a:t>Government Healthcare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2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E39-5571-0247-86B7-EF41C2ABA1D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65" y="216818"/>
            <a:ext cx="12103735" cy="1371600"/>
          </a:xfrm>
          <a:noFill/>
        </p:spPr>
        <p:txBody>
          <a:bodyPr/>
          <a:lstStyle/>
          <a:p>
            <a:r>
              <a:rPr lang="en-US" sz="4400" dirty="0" smtClean="0"/>
              <a:t>Request Form Instructions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15" y="1430067"/>
            <a:ext cx="7999166" cy="606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70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E39-5571-0247-86B7-EF41C2ABA1D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65" y="216818"/>
            <a:ext cx="12103735" cy="1371600"/>
          </a:xfrm>
          <a:noFill/>
        </p:spPr>
        <p:txBody>
          <a:bodyPr/>
          <a:lstStyle/>
          <a:p>
            <a:r>
              <a:rPr lang="en-US" sz="4400" dirty="0" smtClean="0"/>
              <a:t>Request Form Instructions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60" y="1773716"/>
            <a:ext cx="9820051" cy="56149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44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E39-5571-0247-86B7-EF41C2ABA1D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65" y="216818"/>
            <a:ext cx="12103735" cy="1371600"/>
          </a:xfrm>
          <a:noFill/>
        </p:spPr>
        <p:txBody>
          <a:bodyPr/>
          <a:lstStyle/>
          <a:p>
            <a:r>
              <a:rPr lang="en-US" sz="4400" dirty="0" smtClean="0"/>
              <a:t>Request Form Instructions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580202"/>
            <a:ext cx="9284466" cy="60474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23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E39-5571-0247-86B7-EF41C2ABA1D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65" y="216818"/>
            <a:ext cx="12103735" cy="1371600"/>
          </a:xfrm>
          <a:noFill/>
        </p:spPr>
        <p:txBody>
          <a:bodyPr/>
          <a:lstStyle/>
          <a:p>
            <a:r>
              <a:rPr lang="en-US" sz="4400" dirty="0" smtClean="0"/>
              <a:t>Forms on the Web Portal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" y="1667966"/>
            <a:ext cx="1000125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66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E39-5571-0247-86B7-EF41C2ABA1D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65" y="216818"/>
            <a:ext cx="12103735" cy="1371600"/>
          </a:xfrm>
          <a:noFill/>
        </p:spPr>
        <p:txBody>
          <a:bodyPr/>
          <a:lstStyle/>
          <a:p>
            <a:r>
              <a:rPr lang="en-US" sz="4400" dirty="0" smtClean="0"/>
              <a:t>Forms on the Web Portal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" y="1500303"/>
            <a:ext cx="103251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82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11/09/2017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4525" y="1266827"/>
            <a:ext cx="6899275" cy="725488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54">
              <a:defRPr/>
            </a:pPr>
            <a:r>
              <a:rPr lang="en-US" altLang="en-US" sz="4400" dirty="0">
                <a:solidFill>
                  <a:schemeClr val="tx1"/>
                </a:solidFill>
                <a:cs typeface="Arial" pitchFamily="34" charset="0"/>
              </a:rPr>
              <a:t>Resources</a:t>
            </a:r>
            <a:endParaRPr lang="en-US" sz="4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44525" y="2228398"/>
            <a:ext cx="7620000" cy="33056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>
                <a:latin typeface="Arial" pitchFamily="34" charset="0"/>
              </a:rPr>
              <a:t>When online use: </a:t>
            </a:r>
            <a:r>
              <a:rPr lang="en-US" sz="2000" kern="0" dirty="0">
                <a:solidFill>
                  <a:srgbClr val="C00000"/>
                </a:solidFill>
                <a:latin typeface="Arial" pitchFamily="34" charset="0"/>
              </a:rPr>
              <a:t>Ask Service Representative</a:t>
            </a: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 smtClean="0">
                <a:latin typeface="Arial" pitchFamily="34" charset="0"/>
                <a:hlinkClick r:id="rId2"/>
              </a:rPr>
              <a:t>HIPAA.Desk.NM@Conduent.com</a:t>
            </a:r>
            <a:endParaRPr lang="en-US" sz="2000" kern="0" dirty="0">
              <a:latin typeface="Arial" pitchFamily="34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 smtClean="0">
                <a:latin typeface="Arial" pitchFamily="34" charset="0"/>
                <a:hlinkClick r:id="rId3"/>
              </a:rPr>
              <a:t>NMProviderSupport@Conduent.com</a:t>
            </a:r>
            <a:endParaRPr lang="en-US" sz="2000" kern="0" dirty="0">
              <a:latin typeface="Arial" pitchFamily="34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endParaRPr lang="en-US" sz="2000" kern="0" dirty="0">
              <a:latin typeface="Arial" pitchFamily="34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>
                <a:latin typeface="Arial" pitchFamily="34" charset="0"/>
              </a:rPr>
              <a:t>Call Center </a:t>
            </a:r>
            <a:r>
              <a:rPr lang="en-US" sz="2000" u="sng" kern="0" dirty="0">
                <a:latin typeface="Arial" pitchFamily="34" charset="0"/>
              </a:rPr>
              <a:t>505-246-0710</a:t>
            </a:r>
            <a:r>
              <a:rPr lang="en-US" sz="2000" kern="0" dirty="0">
                <a:latin typeface="Arial" pitchFamily="34" charset="0"/>
              </a:rPr>
              <a:t> or </a:t>
            </a:r>
            <a:r>
              <a:rPr lang="en-US" sz="2000" u="sng" kern="0" dirty="0">
                <a:latin typeface="Arial" pitchFamily="34" charset="0"/>
              </a:rPr>
              <a:t>800-299-7304</a:t>
            </a:r>
            <a:endParaRPr lang="en-US" sz="2000" kern="0" dirty="0">
              <a:latin typeface="Arial" pitchFamily="34" charset="0"/>
            </a:endParaRP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lang="en-US" sz="2000" kern="0" dirty="0">
              <a:latin typeface="Arial" pitchFamily="34" charset="0"/>
            </a:endParaRP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r>
              <a:rPr lang="en-US" sz="2000" kern="0" dirty="0">
                <a:latin typeface="Arial" pitchFamily="34" charset="0"/>
              </a:rPr>
              <a:t>New Mexico Web Portal </a:t>
            </a:r>
          </a:p>
          <a:p>
            <a:pPr marL="801688" lvl="2" indent="-342900">
              <a:lnSpc>
                <a:spcPct val="90000"/>
              </a:lnSpc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</a:rPr>
              <a:t>Provider Information section </a:t>
            </a:r>
          </a:p>
          <a:p>
            <a:pPr marL="801688" lvl="2" indent="-342900">
              <a:lnSpc>
                <a:spcPct val="90000"/>
              </a:lnSpc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</a:rPr>
              <a:t>Links and FAQ section </a:t>
            </a:r>
          </a:p>
          <a:p>
            <a:pPr marL="801688" lvl="2" indent="-342900">
              <a:lnSpc>
                <a:spcPct val="90000"/>
              </a:lnSpc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</a:rPr>
              <a:t>Provider Login section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000" strike="sngStrike" kern="0" dirty="0"/>
          </a:p>
        </p:txBody>
      </p:sp>
    </p:spTree>
    <p:extLst>
      <p:ext uri="{BB962C8B-B14F-4D97-AF65-F5344CB8AC3E}">
        <p14:creationId xmlns:p14="http://schemas.microsoft.com/office/powerpoint/2010/main" val="26147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11/09/2017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4525" y="1266827"/>
            <a:ext cx="8995234" cy="725488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54">
              <a:defRPr/>
            </a:pPr>
            <a:r>
              <a:rPr lang="en-US" altLang="en-US" sz="4400" dirty="0" smtClean="0">
                <a:solidFill>
                  <a:schemeClr val="tx1"/>
                </a:solidFill>
                <a:cs typeface="Arial" pitchFamily="34" charset="0"/>
              </a:rPr>
              <a:t>New Mexico Medicaid Portal</a:t>
            </a:r>
            <a:endParaRPr lang="en-US" sz="44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8" name="Picture 2" descr="cid:image003.jpg@01CE36A7.0FB76A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77" y="1992315"/>
            <a:ext cx="8796930" cy="527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58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11/09/2017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4525" y="1266827"/>
            <a:ext cx="8995234" cy="725488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54">
              <a:defRPr/>
            </a:pPr>
            <a:r>
              <a:rPr lang="en-US" altLang="en-US" sz="4400" dirty="0" smtClean="0">
                <a:solidFill>
                  <a:schemeClr val="tx1"/>
                </a:solidFill>
                <a:cs typeface="Arial" pitchFamily="34" charset="0"/>
              </a:rPr>
              <a:t>Web Portal- Login</a:t>
            </a:r>
            <a:endParaRPr lang="en-US" sz="44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7" name="Picture 4" descr="cid:image005.jpg@01CE36A7.0FB76A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0" y="1992315"/>
            <a:ext cx="9541598" cy="563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13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99" y="1397000"/>
            <a:ext cx="13581063" cy="1371600"/>
          </a:xfrm>
        </p:spPr>
        <p:txBody>
          <a:bodyPr/>
          <a:lstStyle/>
          <a:p>
            <a:r>
              <a:rPr lang="en-US" sz="4400" dirty="0" smtClean="0"/>
              <a:t>Important State Websites</a:t>
            </a:r>
            <a:endParaRPr lang="en-US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Planning Workshop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0699" y="2260600"/>
            <a:ext cx="13542393" cy="4229100"/>
          </a:xfrm>
        </p:spPr>
        <p:txBody>
          <a:bodyPr/>
          <a:lstStyle/>
          <a:p>
            <a:pPr lvl="0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STATE WEBSITE:</a:t>
            </a:r>
          </a:p>
          <a:p>
            <a:pPr lvl="0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 POLICY MANUAL</a:t>
            </a:r>
          </a:p>
          <a:p>
            <a:pPr marL="908050" lvl="1" indent="-436563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75000"/>
              <a:buFontTx/>
              <a:buChar char="•"/>
              <a:defRPr/>
            </a:pPr>
            <a:r>
              <a:rPr lang="en-US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http://www.hsd.state.nm.us/mad/policymanual.html</a:t>
            </a:r>
            <a:endParaRPr lang="en-US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08050" lvl="1" indent="-436563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75000"/>
              <a:buFontTx/>
              <a:buChar char="•"/>
              <a:defRPr/>
            </a:pPr>
            <a:endParaRPr lang="en-US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BILLING INSTRUCTIONS</a:t>
            </a:r>
          </a:p>
          <a:p>
            <a:pPr marL="908050" lvl="1" indent="-436563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75000"/>
              <a:buFontTx/>
              <a:buChar char="•"/>
              <a:defRPr/>
            </a:pPr>
            <a:r>
              <a:rPr lang="en-US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http://www.hsd.state.nm.us/mad/billinginstructions.html</a:t>
            </a:r>
            <a:endParaRPr lang="en-US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08050" lvl="1" indent="-436563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75000"/>
              <a:defRPr/>
            </a:pPr>
            <a:endParaRPr lang="en-US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REGISTERS AND SUPPLEMENTS:</a:t>
            </a:r>
          </a:p>
          <a:p>
            <a:pPr marL="908050" lvl="1" indent="-436563">
              <a:lnSpc>
                <a:spcPct val="90000"/>
              </a:lnSpc>
              <a:spcBef>
                <a:spcPct val="30000"/>
              </a:spcBef>
              <a:buSzPct val="75000"/>
              <a:buFontTx/>
              <a:buChar char="•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  <a:hlinkClick r:id="rId4"/>
              </a:rPr>
              <a:t>http://www.hsd.state.nm.us/mad/registers/2012.html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9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15865" y="3581400"/>
            <a:ext cx="9482333" cy="1371600"/>
          </a:xfrm>
        </p:spPr>
        <p:txBody>
          <a:bodyPr/>
          <a:lstStyle/>
          <a:p>
            <a:r>
              <a:rPr lang="en-US" dirty="0" smtClean="0"/>
              <a:t>Transaction Control Number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Conduent </a:t>
            </a:r>
          </a:p>
          <a:p>
            <a:r>
              <a:rPr lang="en-US" dirty="0"/>
              <a:t>Government Healthcare Solutions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7627938"/>
            <a:ext cx="1384300" cy="438150"/>
          </a:xfrm>
        </p:spPr>
        <p:txBody>
          <a:bodyPr/>
          <a:lstStyle/>
          <a:p>
            <a:r>
              <a:rPr lang="en-US" smtClean="0"/>
              <a:t>October 2,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7627938"/>
            <a:ext cx="7515225" cy="438150"/>
          </a:xfrm>
        </p:spPr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217275" y="7627938"/>
            <a:ext cx="3413125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5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0699" y="1424062"/>
            <a:ext cx="12038684" cy="658738"/>
          </a:xfrm>
        </p:spPr>
        <p:txBody>
          <a:bodyPr/>
          <a:lstStyle/>
          <a:p>
            <a:r>
              <a:rPr lang="en-US" sz="4400" dirty="0" smtClean="0"/>
              <a:t>What is a Transaction Control Number (TCN)?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20699" y="2358222"/>
            <a:ext cx="13542393" cy="42291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TCN is a unique number assigned to each and every claim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number contains information about the claim and can be used to identify your claim when calling provider services</a:t>
            </a:r>
          </a:p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99CC"/>
                </a:solidFill>
              </a:rPr>
              <a:t>91325900085000001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33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Line 3"/>
          <p:cNvSpPr>
            <a:spLocks noChangeShapeType="1"/>
          </p:cNvSpPr>
          <p:nvPr/>
        </p:nvSpPr>
        <p:spPr bwMode="auto">
          <a:xfrm flipH="1">
            <a:off x="4267200" y="2324103"/>
            <a:ext cx="609600" cy="63590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30609" tIns="65305" rIns="130609" bIns="6530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731520" y="2468882"/>
            <a:ext cx="3535680" cy="5117866"/>
          </a:xfrm>
          <a:prstGeom prst="rect">
            <a:avLst/>
          </a:prstGeom>
          <a:solidFill>
            <a:srgbClr val="00B0F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130609" tIns="65305" rIns="130609" bIns="6530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The first digit indicates what the claim “media” is: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2 = electronic crossover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3 = other electronic claim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4 = system generated            claim or adjustment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8 = paper claim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9 = Web portal claim entry</a:t>
            </a:r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>
            <a:off x="5608320" y="2324100"/>
            <a:ext cx="0" cy="1371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30609" tIns="65305" rIns="130609" bIns="6530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4754880" y="3746969"/>
            <a:ext cx="1889760" cy="1978558"/>
          </a:xfrm>
          <a:prstGeom prst="rect">
            <a:avLst/>
          </a:prstGeom>
          <a:solidFill>
            <a:srgbClr val="0099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130609" tIns="65305" rIns="130609" bIns="6530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The last two digits of the year the claim was received</a:t>
            </a:r>
          </a:p>
        </p:txBody>
      </p:sp>
      <p:sp>
        <p:nvSpPr>
          <p:cNvPr id="100359" name="Line 7"/>
          <p:cNvSpPr>
            <a:spLocks noChangeShapeType="1"/>
          </p:cNvSpPr>
          <p:nvPr/>
        </p:nvSpPr>
        <p:spPr bwMode="auto">
          <a:xfrm>
            <a:off x="6583680" y="2327728"/>
            <a:ext cx="853440" cy="219456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30609" tIns="65305" rIns="130609" bIns="6530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6827520" y="4518663"/>
            <a:ext cx="2194560" cy="1332214"/>
          </a:xfrm>
          <a:prstGeom prst="rect">
            <a:avLst/>
          </a:prstGeom>
          <a:solidFill>
            <a:srgbClr val="0099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130609" tIns="65305" rIns="130609" bIns="65305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The numeric day of the year.</a:t>
            </a:r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>
            <a:off x="5974080" y="5935980"/>
            <a:ext cx="609600" cy="50292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30609" tIns="65305" rIns="130609" bIns="6530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 flipH="1">
            <a:off x="6583680" y="6035040"/>
            <a:ext cx="975360" cy="40386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30609" tIns="65305" rIns="130609" bIns="6530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4998720" y="6438903"/>
            <a:ext cx="7437120" cy="1732324"/>
          </a:xfrm>
          <a:prstGeom prst="rect">
            <a:avLst/>
          </a:prstGeom>
          <a:solidFill>
            <a:srgbClr val="0099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130609" tIns="65305" rIns="130609" bIns="65305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This is the Julian Date - this represents the date the claim was received by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Conduent: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this claim was received the 49</a:t>
            </a:r>
            <a:r>
              <a:rPr lang="en-US" b="1" baseline="30000" dirty="0">
                <a:solidFill>
                  <a:srgbClr val="000000"/>
                </a:solidFill>
                <a:latin typeface="Times New Roman" pitchFamily="18" charset="0"/>
              </a:rPr>
              <a:t>th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day of 2016, or February 18, 2016</a:t>
            </a:r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>
            <a:off x="7802880" y="2324100"/>
            <a:ext cx="12192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30609" tIns="65305" rIns="130609" bIns="6530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>
            <a:off x="8412480" y="2324100"/>
            <a:ext cx="0" cy="100584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30609" tIns="65305" rIns="130609" bIns="6530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7559040" y="3329941"/>
            <a:ext cx="2560320" cy="531995"/>
          </a:xfrm>
          <a:prstGeom prst="rect">
            <a:avLst/>
          </a:prstGeom>
          <a:solidFill>
            <a:srgbClr val="0099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130609" tIns="65305" rIns="130609" bIns="65305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Batch number</a:t>
            </a:r>
          </a:p>
        </p:txBody>
      </p:sp>
      <p:sp>
        <p:nvSpPr>
          <p:cNvPr id="100367" name="Line 15"/>
          <p:cNvSpPr>
            <a:spLocks noChangeShapeType="1"/>
          </p:cNvSpPr>
          <p:nvPr/>
        </p:nvSpPr>
        <p:spPr bwMode="auto">
          <a:xfrm>
            <a:off x="6096000" y="2324100"/>
            <a:ext cx="109728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30609" tIns="65305" rIns="130609" bIns="6530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368" name="Line 16"/>
          <p:cNvSpPr>
            <a:spLocks noChangeShapeType="1"/>
          </p:cNvSpPr>
          <p:nvPr/>
        </p:nvSpPr>
        <p:spPr bwMode="auto">
          <a:xfrm>
            <a:off x="5364480" y="2324100"/>
            <a:ext cx="48768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30609" tIns="65305" rIns="130609" bIns="6530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369" name="Line 17"/>
          <p:cNvSpPr>
            <a:spLocks noChangeShapeType="1"/>
          </p:cNvSpPr>
          <p:nvPr/>
        </p:nvSpPr>
        <p:spPr bwMode="auto">
          <a:xfrm>
            <a:off x="10119360" y="2324100"/>
            <a:ext cx="109728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30609" tIns="65305" rIns="130609" bIns="6530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370" name="Line 18"/>
          <p:cNvSpPr>
            <a:spLocks noChangeShapeType="1"/>
          </p:cNvSpPr>
          <p:nvPr/>
        </p:nvSpPr>
        <p:spPr bwMode="auto">
          <a:xfrm>
            <a:off x="10728960" y="2324100"/>
            <a:ext cx="0" cy="261366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30609" tIns="65305" rIns="130609" bIns="6530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9715447" y="4937763"/>
            <a:ext cx="3939592" cy="932105"/>
          </a:xfrm>
          <a:prstGeom prst="rect">
            <a:avLst/>
          </a:prstGeom>
          <a:solidFill>
            <a:srgbClr val="0099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130609" tIns="65305" rIns="130609" bIns="65305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The claim number within the batch.</a:t>
            </a:r>
          </a:p>
        </p:txBody>
      </p:sp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4511041" y="1661115"/>
            <a:ext cx="6709444" cy="885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30609" tIns="65305" rIns="130609" bIns="6530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600" b="1" dirty="0">
                <a:solidFill>
                  <a:srgbClr val="34BCBA">
                    <a:lumMod val="50000"/>
                  </a:srgbClr>
                </a:solidFill>
                <a:latin typeface="Trebuchet MS" pitchFamily="34" charset="0"/>
              </a:rPr>
              <a:t> </a:t>
            </a:r>
            <a:r>
              <a:rPr lang="en-US" sz="4900" b="1" dirty="0">
                <a:solidFill>
                  <a:srgbClr val="34BCBA">
                    <a:lumMod val="75000"/>
                  </a:srgbClr>
                </a:solidFill>
                <a:latin typeface="Trebuchet MS" pitchFamily="34" charset="0"/>
              </a:rPr>
              <a:t>91604900085000001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640" y="457200"/>
            <a:ext cx="12192000" cy="808994"/>
          </a:xfrm>
          <a:prstGeom prst="rect">
            <a:avLst/>
          </a:prstGeom>
          <a:noFill/>
        </p:spPr>
        <p:txBody>
          <a:bodyPr wrap="square" lIns="130609" tIns="65305" rIns="130609" bIns="65305" rtlCol="0">
            <a:spAutoFit/>
          </a:bodyPr>
          <a:lstStyle/>
          <a:p>
            <a:r>
              <a:rPr lang="en-US" sz="4400" dirty="0">
                <a:latin typeface="Arial"/>
              </a:rPr>
              <a:t>What is a Transaction Control Number (TCN)?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1826240" y="1743662"/>
            <a:ext cx="2438400" cy="3055904"/>
          </a:xfrm>
          <a:prstGeom prst="rect">
            <a:avLst/>
          </a:prstGeom>
          <a:solidFill>
            <a:srgbClr val="90D1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09" tIns="130609" rIns="130609" bIns="130609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twelfth  digit in an adjustment/ void TCN will either be:</a:t>
            </a:r>
          </a:p>
          <a:p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1=  Debit</a:t>
            </a:r>
          </a:p>
          <a:p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2= Credit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9022080" y="1743660"/>
            <a:ext cx="2804160" cy="0"/>
          </a:xfrm>
          <a:prstGeom prst="line">
            <a:avLst/>
          </a:prstGeom>
          <a:solidFill>
            <a:schemeClr val="folHlink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9022080" y="1727467"/>
            <a:ext cx="0" cy="19277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30609" tIns="65305" rIns="130609" bIns="6530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11/09/2017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7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duent_PPT_Template_White_6Jan">
  <a:themeElements>
    <a:clrScheme name="CONDUENT 2">
      <a:dk1>
        <a:sysClr val="windowText" lastClr="000000"/>
      </a:dk1>
      <a:lt1>
        <a:sysClr val="window" lastClr="FFFFFF"/>
      </a:lt1>
      <a:dk2>
        <a:srgbClr val="284563"/>
      </a:dk2>
      <a:lt2>
        <a:srgbClr val="DADDDC"/>
      </a:lt2>
      <a:accent1>
        <a:srgbClr val="0047BA"/>
      </a:accent1>
      <a:accent2>
        <a:srgbClr val="468CFF"/>
      </a:accent2>
      <a:accent3>
        <a:srgbClr val="005A64"/>
      </a:accent3>
      <a:accent4>
        <a:srgbClr val="00837B"/>
      </a:accent4>
      <a:accent5>
        <a:srgbClr val="00B4A0"/>
      </a:accent5>
      <a:accent6>
        <a:srgbClr val="F79646"/>
      </a:accent6>
      <a:hlink>
        <a:srgbClr val="0047BA"/>
      </a:hlink>
      <a:folHlink>
        <a:srgbClr val="0047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rgbClr val="FFFFFE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Conduent_PPT_Template_White_6Jan</Template>
  <TotalTime>858</TotalTime>
  <Words>1560</Words>
  <Application>Microsoft Office PowerPoint</Application>
  <PresentationFormat>Custom</PresentationFormat>
  <Paragraphs>287</Paragraphs>
  <Slides>38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Times New Roman</vt:lpstr>
      <vt:lpstr>Trebuchet MS</vt:lpstr>
      <vt:lpstr>Wingdings</vt:lpstr>
      <vt:lpstr>Conduent_PPT_Template_White_6Jan</vt:lpstr>
      <vt:lpstr>Reconsideration, Adjustment and Void Workshop</vt:lpstr>
      <vt:lpstr>PowerPoint Presentation</vt:lpstr>
      <vt:lpstr>Web Portal</vt:lpstr>
      <vt:lpstr>PowerPoint Presentation</vt:lpstr>
      <vt:lpstr>PowerPoint Presentation</vt:lpstr>
      <vt:lpstr>Important State Websites</vt:lpstr>
      <vt:lpstr>Transaction Control Number</vt:lpstr>
      <vt:lpstr>What is a Transaction Control Number (TCN)?</vt:lpstr>
      <vt:lpstr>PowerPoint Presentation</vt:lpstr>
      <vt:lpstr>Completing a Reconsideration Form</vt:lpstr>
      <vt:lpstr>When to Complete a Reconsideration Request</vt:lpstr>
      <vt:lpstr>Reconsideration Request Form</vt:lpstr>
      <vt:lpstr>Reconsideration Request Form</vt:lpstr>
      <vt:lpstr>Reconsideration Request Form</vt:lpstr>
      <vt:lpstr>Which Scenarios Would be Considered Reconsiderations?</vt:lpstr>
      <vt:lpstr>Which Scenarios Would be Considered Reconsiderations?</vt:lpstr>
      <vt:lpstr>Which Scenarios Would be Considered Reconsiderations?</vt:lpstr>
      <vt:lpstr>Which Scenarios Would be Considered Reconsiderations?</vt:lpstr>
      <vt:lpstr>Remittance Advice EOB Code</vt:lpstr>
      <vt:lpstr>When is it Necessary to Fill Out an Adjustment Form for a Claim</vt:lpstr>
      <vt:lpstr>Adjustments</vt:lpstr>
      <vt:lpstr>Adjustments</vt:lpstr>
      <vt:lpstr>Adjustments</vt:lpstr>
      <vt:lpstr>Completing an Adjustment Form</vt:lpstr>
      <vt:lpstr>Adjustment Request Form</vt:lpstr>
      <vt:lpstr>PowerPoint Presentation</vt:lpstr>
      <vt:lpstr>Adjustments – Filing Guidelines Recap</vt:lpstr>
      <vt:lpstr>Completing a Void Form</vt:lpstr>
      <vt:lpstr>PowerPoint Presentation</vt:lpstr>
      <vt:lpstr>Voids</vt:lpstr>
      <vt:lpstr>Request Form Instructions</vt:lpstr>
      <vt:lpstr>Request Form Instructions</vt:lpstr>
      <vt:lpstr>Request Form Instructions</vt:lpstr>
      <vt:lpstr>Request Form Instructions</vt:lpstr>
      <vt:lpstr>Forms on the Web Portal</vt:lpstr>
      <vt:lpstr>Forms on the Web Portal</vt:lpstr>
      <vt:lpstr>PowerPoint Presentation</vt:lpstr>
      <vt:lpstr>PowerPoint Presentation</vt:lpstr>
    </vt:vector>
  </TitlesOfParts>
  <Company>ACS - A Xerox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aliquam doloripsamet</dc:title>
  <dc:creator>Derrick Douglas</dc:creator>
  <cp:lastModifiedBy>HARRIS, AMY L</cp:lastModifiedBy>
  <cp:revision>70</cp:revision>
  <dcterms:created xsi:type="dcterms:W3CDTF">2017-01-18T18:41:02Z</dcterms:created>
  <dcterms:modified xsi:type="dcterms:W3CDTF">2017-12-14T13:04:15Z</dcterms:modified>
</cp:coreProperties>
</file>